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9.jpg" ContentType="image/jpg"/>
  <Override PartName="/ppt/media/image4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426" r:id="rId3"/>
    <p:sldId id="424" r:id="rId4"/>
    <p:sldId id="430" r:id="rId5"/>
    <p:sldId id="431" r:id="rId6"/>
    <p:sldId id="425" r:id="rId7"/>
    <p:sldId id="427" r:id="rId8"/>
    <p:sldId id="428" r:id="rId9"/>
    <p:sldId id="416" r:id="rId10"/>
    <p:sldId id="429" r:id="rId11"/>
    <p:sldId id="417" r:id="rId12"/>
    <p:sldId id="418" r:id="rId13"/>
    <p:sldId id="419" r:id="rId14"/>
    <p:sldId id="421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EAEA"/>
    <a:srgbClr val="F8F8F8"/>
    <a:srgbClr val="C7FA8A"/>
    <a:srgbClr val="99FF66"/>
    <a:srgbClr val="0000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5" autoAdjust="0"/>
    <p:restoredTop sz="94698" autoAdjust="0"/>
  </p:normalViewPr>
  <p:slideViewPr>
    <p:cSldViewPr>
      <p:cViewPr varScale="1">
        <p:scale>
          <a:sx n="69" d="100"/>
          <a:sy n="69" d="100"/>
        </p:scale>
        <p:origin x="-9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78496-1663-4DC0-B6A7-8FCB4409A75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0481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599D5-3BBA-4BC0-BE19-5316557A1C6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0973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17BB5-96B5-4A09-8D71-6E108F55067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6971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D5EC2-A914-46AC-BDA7-5CC17836A70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3794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B9A47-0BD3-4F9C-B1B5-6428F4BFD2F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992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4987-B6BB-46AE-B84C-F4D590565AB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2311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8C3A9-B835-444E-A1B8-3485A1E0BA0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882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8CF14-E356-4BE0-AC1F-15F95CEBE08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4535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C6212-F92C-4335-BE9B-76B71CA1AD6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2038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47BA2-D287-4217-A2B4-3BE04D190D2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8490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3432B-A969-45ED-84E9-38CDE6865FD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224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9D63F2-A657-45BB-AA5D-218FC3EDABBB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705350" y="1651000"/>
            <a:ext cx="3168650" cy="14414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29543" y="3789040"/>
            <a:ext cx="25250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200" dirty="0" smtClean="0"/>
              <a:t>Safety instruction</a:t>
            </a:r>
          </a:p>
          <a:p>
            <a:pPr algn="ctr" eaLnBrk="1" hangingPunct="1"/>
            <a:endParaRPr lang="en-US" altLang="en-US" sz="2200" dirty="0" smtClean="0"/>
          </a:p>
          <a:p>
            <a:pPr algn="ctr" eaLnBrk="1" hangingPunct="1"/>
            <a:r>
              <a:rPr lang="en-US" altLang="en-US" sz="2200" dirty="0" smtClean="0"/>
              <a:t>19th January 2015</a:t>
            </a:r>
            <a:endParaRPr lang="en-US" altLang="en-US" sz="2200" dirty="0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657661" y="1817688"/>
            <a:ext cx="326403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2200" b="1" dirty="0" smtClean="0"/>
              <a:t>Handling </a:t>
            </a:r>
            <a:r>
              <a:rPr lang="de-DE" altLang="en-US" sz="2200" b="1" dirty="0" err="1" smtClean="0"/>
              <a:t>of</a:t>
            </a:r>
            <a:endParaRPr lang="en-US" altLang="en-US" sz="2200" b="1" dirty="0" smtClean="0"/>
          </a:p>
          <a:p>
            <a:pPr algn="ctr" eaLnBrk="1" hangingPunct="1"/>
            <a:r>
              <a:rPr lang="en-US" altLang="en-US" sz="2200" b="1" dirty="0" smtClean="0"/>
              <a:t>Hazardous substances</a:t>
            </a:r>
          </a:p>
          <a:p>
            <a:pPr algn="ctr" eaLnBrk="1" hangingPunct="1"/>
            <a:r>
              <a:rPr lang="en-US" altLang="en-US" sz="2200" b="1" dirty="0" smtClean="0"/>
              <a:t>Department </a:t>
            </a:r>
            <a:r>
              <a:rPr lang="en-US" altLang="en-US" sz="2200" b="1" dirty="0" err="1" smtClean="0"/>
              <a:t>Keimer</a:t>
            </a:r>
            <a:endParaRPr lang="en-US" altLang="en-US" sz="2200" b="1" dirty="0" smtClean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79388" y="44450"/>
            <a:ext cx="878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00"/>
                </a:solidFill>
              </a:rPr>
              <a:t>Suitable lab clothes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5" descr="Bi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2846387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294188" y="5138738"/>
            <a:ext cx="4679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and new lab coats:</a:t>
            </a:r>
          </a:p>
          <a:p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Room 2 M 10; </a:t>
            </a:r>
          </a:p>
          <a:p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Mo, We, Fr 9:30 am. – 11:30 am.</a:t>
            </a:r>
            <a:endParaRPr lang="de-DE" altLang="en-U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" name="Picture 27" descr="alter Kit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725738"/>
            <a:ext cx="1444625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neuer Kitt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2725738"/>
            <a:ext cx="1470025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6359525" y="2868613"/>
            <a:ext cx="1008063" cy="2016125"/>
          </a:xfrm>
          <a:custGeom>
            <a:avLst/>
            <a:gdLst>
              <a:gd name="G0" fmla="+- 14305 0 0"/>
              <a:gd name="G1" fmla="+- 7449 0 0"/>
              <a:gd name="G2" fmla="+- 21600 0 7449"/>
              <a:gd name="G3" fmla="+- 10800 0 7449"/>
              <a:gd name="G4" fmla="+- 21600 0 14305"/>
              <a:gd name="G5" fmla="*/ G4 G3 10800"/>
              <a:gd name="G6" fmla="+- 21600 0 G5"/>
              <a:gd name="T0" fmla="*/ 14305 w 21600"/>
              <a:gd name="T1" fmla="*/ 0 h 21600"/>
              <a:gd name="T2" fmla="*/ 0 w 21600"/>
              <a:gd name="T3" fmla="*/ 10800 h 21600"/>
              <a:gd name="T4" fmla="*/ 1430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05" y="0"/>
                </a:moveTo>
                <a:lnTo>
                  <a:pt x="14305" y="7449"/>
                </a:lnTo>
                <a:lnTo>
                  <a:pt x="3375" y="7449"/>
                </a:lnTo>
                <a:lnTo>
                  <a:pt x="3375" y="14151"/>
                </a:lnTo>
                <a:lnTo>
                  <a:pt x="14305" y="14151"/>
                </a:lnTo>
                <a:lnTo>
                  <a:pt x="1430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449"/>
                </a:moveTo>
                <a:lnTo>
                  <a:pt x="1350" y="14151"/>
                </a:lnTo>
                <a:lnTo>
                  <a:pt x="2700" y="14151"/>
                </a:lnTo>
                <a:lnTo>
                  <a:pt x="2700" y="7449"/>
                </a:lnTo>
                <a:close/>
              </a:path>
              <a:path w="21600" h="21600">
                <a:moveTo>
                  <a:pt x="0" y="7449"/>
                </a:moveTo>
                <a:lnTo>
                  <a:pt x="0" y="14151"/>
                </a:lnTo>
                <a:lnTo>
                  <a:pt x="675" y="14151"/>
                </a:lnTo>
                <a:lnTo>
                  <a:pt x="675" y="7449"/>
                </a:lnTo>
                <a:close/>
              </a:path>
            </a:pathLst>
          </a:custGeom>
          <a:gradFill rotWithShape="1">
            <a:gsLst>
              <a:gs pos="0">
                <a:srgbClr val="CBA953"/>
              </a:gs>
              <a:gs pos="100000">
                <a:srgbClr val="FFFFFF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79388" y="620713"/>
            <a:ext cx="8640762" cy="19446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08025" y="654050"/>
            <a:ext cx="560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Mandatory to wear while working with chemicals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714375" y="1687513"/>
            <a:ext cx="419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and </a:t>
            </a:r>
            <a:r>
              <a:rPr lang="en-US" altLang="en-US" sz="2000" u="sng" dirty="0">
                <a:solidFill>
                  <a:srgbClr val="FF0000"/>
                </a:solidFill>
              </a:rPr>
              <a:t>not</a:t>
            </a:r>
            <a:r>
              <a:rPr lang="en-US" altLang="en-US" sz="2000" dirty="0"/>
              <a:t> in offices / rest areas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696913" y="2047875"/>
            <a:ext cx="802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(Carry-over of hazardous materials, also possible by gloves!)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720725" y="1204913"/>
            <a:ext cx="633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long trouser, </a:t>
            </a:r>
            <a:r>
              <a:rPr lang="en-US" altLang="en-US" sz="2000" dirty="0">
                <a:solidFill>
                  <a:srgbClr val="FF0000"/>
                </a:solidFill>
              </a:rPr>
              <a:t>lab coat</a:t>
            </a:r>
            <a:r>
              <a:rPr lang="en-US" altLang="en-US" sz="2000" dirty="0"/>
              <a:t>, closed toed shoes, suitable PPE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250825" y="1182688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de-DE" altLang="en-US" sz="2000" dirty="0">
                <a:solidFill>
                  <a:srgbClr val="EAEAEA"/>
                </a:solidFill>
              </a:rPr>
              <a:t>!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250825" y="631825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de-DE" altLang="en-US" sz="2000" dirty="0">
                <a:solidFill>
                  <a:srgbClr val="EAEAEA"/>
                </a:solidFill>
              </a:rPr>
              <a:t>!</a:t>
            </a: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H="1">
            <a:off x="1619250" y="1557338"/>
            <a:ext cx="792163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476375" y="5300663"/>
            <a:ext cx="191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</a:rPr>
              <a:t>Not this way!</a:t>
            </a:r>
          </a:p>
        </p:txBody>
      </p:sp>
      <p:pic>
        <p:nvPicPr>
          <p:cNvPr id="37" name="Picture 40" descr="daumenhoc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108108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79388" y="514350"/>
            <a:ext cx="8713092" cy="5388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bject 8"/>
          <p:cNvSpPr/>
          <p:nvPr/>
        </p:nvSpPr>
        <p:spPr>
          <a:xfrm>
            <a:off x="5004048" y="614630"/>
            <a:ext cx="3428118" cy="5190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51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838309" cy="83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9388" y="44450"/>
            <a:ext cx="878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2200" b="1" dirty="0" smtClean="0">
                <a:solidFill>
                  <a:srgbClr val="000000"/>
                </a:solidFill>
              </a:rPr>
              <a:t>GHS – </a:t>
            </a:r>
            <a:r>
              <a:rPr lang="de-DE" altLang="en-US" sz="2200" b="1" dirty="0" err="1" smtClean="0">
                <a:solidFill>
                  <a:srgbClr val="000000"/>
                </a:solidFill>
              </a:rPr>
              <a:t>Simplified</a:t>
            </a:r>
            <a:r>
              <a:rPr lang="de-DE" altLang="en-US" sz="2200" b="1" dirty="0" smtClean="0">
                <a:solidFill>
                  <a:srgbClr val="000000"/>
                </a:solidFill>
              </a:rPr>
              <a:t> </a:t>
            </a:r>
            <a:r>
              <a:rPr lang="de-DE" altLang="en-US" sz="2200" b="1" dirty="0" err="1" smtClean="0">
                <a:solidFill>
                  <a:srgbClr val="000000"/>
                </a:solidFill>
              </a:rPr>
              <a:t>labeling</a:t>
            </a:r>
            <a:r>
              <a:rPr lang="de-DE" altLang="en-US" sz="2200" b="1" dirty="0" smtClean="0">
                <a:solidFill>
                  <a:srgbClr val="000000"/>
                </a:solidFill>
              </a:rPr>
              <a:t> in </a:t>
            </a:r>
            <a:r>
              <a:rPr lang="de-DE" altLang="en-US" sz="2200" b="1" dirty="0" err="1" smtClean="0">
                <a:solidFill>
                  <a:srgbClr val="000000"/>
                </a:solidFill>
              </a:rPr>
              <a:t>laboratories</a:t>
            </a:r>
            <a:endParaRPr lang="de-DE" altLang="en-US" sz="2200" b="1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3528" y="1484784"/>
            <a:ext cx="44807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Proposal of the AK Laboratories for the in-</a:t>
            </a:r>
          </a:p>
          <a:p>
            <a:r>
              <a:rPr lang="en-US" dirty="0"/>
              <a:t>h</a:t>
            </a:r>
            <a:r>
              <a:rPr lang="en-US" dirty="0" smtClean="0"/>
              <a:t>ouse labeling of lab-jars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Name of substance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9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Hazard pictogram on adhesive label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9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Short version of H-Statement below</a:t>
            </a:r>
            <a:br>
              <a:rPr lang="en-US" dirty="0" smtClean="0"/>
            </a:br>
            <a:r>
              <a:rPr lang="en-US" dirty="0" smtClean="0"/>
              <a:t>the pictogram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9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Priority rule with at most 3 pictograms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9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GHS09 must not be used</a:t>
            </a:r>
            <a:endParaRPr 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33032" y="28120"/>
            <a:ext cx="878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00"/>
                </a:solidFill>
              </a:rPr>
              <a:t>GHS – Simplified labeling in laboratories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288895" y="1293658"/>
            <a:ext cx="3058982" cy="4065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3"/>
          <p:cNvSpPr/>
          <p:nvPr/>
        </p:nvSpPr>
        <p:spPr>
          <a:xfrm>
            <a:off x="3701130" y="1557310"/>
            <a:ext cx="5119342" cy="3408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Rechteck 19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79388" y="44450"/>
            <a:ext cx="878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2200" b="1" dirty="0" smtClean="0">
                <a:solidFill>
                  <a:srgbClr val="000000"/>
                </a:solidFill>
              </a:rPr>
              <a:t>GHS – </a:t>
            </a:r>
            <a:r>
              <a:rPr lang="de-DE" altLang="en-US" sz="2200" b="1" dirty="0" err="1" smtClean="0">
                <a:solidFill>
                  <a:srgbClr val="000000"/>
                </a:solidFill>
              </a:rPr>
              <a:t>Simplified</a:t>
            </a:r>
            <a:r>
              <a:rPr lang="de-DE" altLang="en-US" sz="2200" b="1" dirty="0" smtClean="0">
                <a:solidFill>
                  <a:srgbClr val="000000"/>
                </a:solidFill>
              </a:rPr>
              <a:t> </a:t>
            </a:r>
            <a:r>
              <a:rPr lang="de-DE" altLang="en-US" sz="2200" b="1" dirty="0" err="1" smtClean="0">
                <a:solidFill>
                  <a:srgbClr val="000000"/>
                </a:solidFill>
              </a:rPr>
              <a:t>labeling</a:t>
            </a:r>
            <a:r>
              <a:rPr lang="de-DE" altLang="en-US" sz="2200" b="1" dirty="0" smtClean="0">
                <a:solidFill>
                  <a:srgbClr val="000000"/>
                </a:solidFill>
              </a:rPr>
              <a:t> in </a:t>
            </a:r>
            <a:r>
              <a:rPr lang="de-DE" altLang="en-US" sz="2200" b="1" dirty="0" err="1" smtClean="0">
                <a:solidFill>
                  <a:srgbClr val="000000"/>
                </a:solidFill>
              </a:rPr>
              <a:t>laboratories</a:t>
            </a:r>
            <a:endParaRPr lang="de-DE" altLang="en-US" sz="2200" b="1" dirty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33032" y="28120"/>
            <a:ext cx="878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00"/>
                </a:solidFill>
              </a:rPr>
              <a:t>GHS – Simplified labeling in laboratories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27584" y="1340768"/>
            <a:ext cx="7330579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ject 4"/>
          <p:cNvSpPr/>
          <p:nvPr/>
        </p:nvSpPr>
        <p:spPr>
          <a:xfrm>
            <a:off x="6084168" y="1916832"/>
            <a:ext cx="1656184" cy="207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Textfeld 13"/>
          <p:cNvSpPr txBox="1"/>
          <p:nvPr/>
        </p:nvSpPr>
        <p:spPr>
          <a:xfrm>
            <a:off x="1042988" y="1484784"/>
            <a:ext cx="6760762" cy="26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kern="0" dirty="0">
                <a:solidFill>
                  <a:srgbClr val="D50E13"/>
                </a:solidFill>
              </a:rPr>
              <a:t>Simplified labeling for products for scientific research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31"/>
              </a:spcBef>
            </a:pPr>
            <a:endParaRPr lang="en-US" sz="2500" dirty="0"/>
          </a:p>
          <a:p>
            <a:pPr marL="12700"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No test data? Handle like:</a:t>
            </a:r>
          </a:p>
          <a:p>
            <a:pPr marL="1270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marL="298450" marR="2071370" indent="-285750">
              <a:lnSpc>
                <a:spcPct val="99900"/>
              </a:lnSpc>
              <a:buFont typeface="Wingdings" panose="05000000000000000000" pitchFamily="2" charset="2"/>
              <a:buChar char="Ø"/>
            </a:pPr>
            <a:r>
              <a:rPr lang="en-US" spc="-10" dirty="0">
                <a:latin typeface="Arial"/>
                <a:cs typeface="Arial"/>
              </a:rPr>
              <a:t>A</a:t>
            </a:r>
            <a:r>
              <a:rPr lang="en-US" spc="-5" dirty="0">
                <a:latin typeface="Arial"/>
                <a:cs typeface="Arial"/>
              </a:rPr>
              <a:t>cu</a:t>
            </a:r>
            <a:r>
              <a:rPr lang="en-US" dirty="0">
                <a:latin typeface="Arial"/>
                <a:cs typeface="Arial"/>
              </a:rPr>
              <a:t>te </a:t>
            </a:r>
            <a:r>
              <a:rPr lang="en-US" spc="-5" dirty="0">
                <a:latin typeface="Arial"/>
                <a:cs typeface="Arial"/>
              </a:rPr>
              <a:t>Tox</a:t>
            </a:r>
            <a:r>
              <a:rPr lang="en-US" dirty="0">
                <a:latin typeface="Arial"/>
                <a:cs typeface="Arial"/>
              </a:rPr>
              <a:t>icity</a:t>
            </a:r>
            <a:r>
              <a:rPr lang="en-US" spc="-5" dirty="0">
                <a:latin typeface="Arial"/>
                <a:cs typeface="Arial"/>
              </a:rPr>
              <a:t> Ca</a:t>
            </a:r>
            <a:r>
              <a:rPr lang="en-US" dirty="0">
                <a:latin typeface="Arial"/>
                <a:cs typeface="Arial"/>
              </a:rPr>
              <a:t>t.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3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spc="-10" dirty="0">
                <a:latin typeface="Arial"/>
                <a:cs typeface="Arial"/>
              </a:rPr>
              <a:t>H</a:t>
            </a:r>
            <a:r>
              <a:rPr lang="en-US" spc="-5" dirty="0">
                <a:latin typeface="Arial"/>
                <a:cs typeface="Arial"/>
              </a:rPr>
              <a:t>331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H</a:t>
            </a:r>
            <a:r>
              <a:rPr lang="en-US" spc="5" dirty="0">
                <a:latin typeface="Arial"/>
                <a:cs typeface="Arial"/>
              </a:rPr>
              <a:t>3</a:t>
            </a:r>
            <a:r>
              <a:rPr lang="en-US" spc="-5" dirty="0">
                <a:latin typeface="Arial"/>
                <a:cs typeface="Arial"/>
              </a:rPr>
              <a:t>11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H</a:t>
            </a:r>
            <a:r>
              <a:rPr lang="en-US" spc="-5" dirty="0">
                <a:latin typeface="Arial"/>
                <a:cs typeface="Arial"/>
              </a:rPr>
              <a:t>301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298450" marR="2071370" indent="-285750">
              <a:lnSpc>
                <a:spcPct val="99900"/>
              </a:lnSpc>
              <a:buFont typeface="Wingdings" panose="05000000000000000000" pitchFamily="2" charset="2"/>
              <a:buChar char="Ø"/>
            </a:pPr>
            <a:r>
              <a:rPr lang="en-US" spc="-10" dirty="0">
                <a:latin typeface="Arial"/>
                <a:cs typeface="Arial"/>
              </a:rPr>
              <a:t>Skin irritation</a:t>
            </a:r>
            <a:r>
              <a:rPr lang="en-US" spc="5" dirty="0">
                <a:latin typeface="Arial"/>
                <a:cs typeface="Arial"/>
              </a:rPr>
              <a:t> C</a:t>
            </a: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t.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2 (</a:t>
            </a:r>
            <a:r>
              <a:rPr lang="en-US" spc="-10" dirty="0">
                <a:latin typeface="Arial"/>
                <a:cs typeface="Arial"/>
              </a:rPr>
              <a:t>H</a:t>
            </a:r>
            <a:r>
              <a:rPr lang="en-US" spc="-5" dirty="0">
                <a:latin typeface="Arial"/>
                <a:cs typeface="Arial"/>
              </a:rPr>
              <a:t>315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298450" marR="2071370" indent="-285750">
              <a:lnSpc>
                <a:spcPct val="999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M</a:t>
            </a:r>
            <a:r>
              <a:rPr lang="en-US" spc="-5" dirty="0">
                <a:latin typeface="Arial"/>
                <a:cs typeface="Arial"/>
              </a:rPr>
              <a:t>u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5" dirty="0">
                <a:latin typeface="Arial"/>
                <a:cs typeface="Arial"/>
              </a:rPr>
              <a:t>agen</a:t>
            </a:r>
            <a:r>
              <a:rPr lang="en-US" dirty="0">
                <a:latin typeface="Arial"/>
                <a:cs typeface="Arial"/>
              </a:rPr>
              <a:t>ici</a:t>
            </a:r>
            <a:r>
              <a:rPr lang="en-US" spc="-10" dirty="0">
                <a:latin typeface="Arial"/>
                <a:cs typeface="Arial"/>
              </a:rPr>
              <a:t>ty</a:t>
            </a:r>
            <a:r>
              <a:rPr lang="en-US" spc="5" dirty="0">
                <a:latin typeface="Arial"/>
                <a:cs typeface="Arial"/>
              </a:rPr>
              <a:t> C</a:t>
            </a: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t.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2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(H</a:t>
            </a:r>
            <a:r>
              <a:rPr lang="en-US" spc="5" dirty="0">
                <a:latin typeface="Arial"/>
                <a:cs typeface="Arial"/>
              </a:rPr>
              <a:t>3</a:t>
            </a:r>
            <a:r>
              <a:rPr lang="en-US" spc="-5" dirty="0">
                <a:latin typeface="Arial"/>
                <a:cs typeface="Arial"/>
              </a:rPr>
              <a:t>41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298450" marR="2071370" indent="-285750">
              <a:lnSpc>
                <a:spcPct val="99900"/>
              </a:lnSpc>
              <a:buFont typeface="Wingdings" panose="05000000000000000000" pitchFamily="2" charset="2"/>
              <a:buChar char="Ø"/>
            </a:pPr>
            <a:r>
              <a:rPr lang="en-US" spc="-5" dirty="0">
                <a:latin typeface="Arial"/>
                <a:cs typeface="Arial"/>
              </a:rPr>
              <a:t>Skin sensitizer</a:t>
            </a:r>
            <a:r>
              <a:rPr lang="en-US" spc="5" dirty="0">
                <a:latin typeface="Arial"/>
                <a:cs typeface="Arial"/>
              </a:rPr>
              <a:t> C</a:t>
            </a: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t.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1 (</a:t>
            </a:r>
            <a:r>
              <a:rPr lang="en-US" spc="-10" dirty="0">
                <a:latin typeface="Arial"/>
                <a:cs typeface="Arial"/>
              </a:rPr>
              <a:t>H</a:t>
            </a:r>
            <a:r>
              <a:rPr lang="en-US" spc="-5" dirty="0">
                <a:latin typeface="Arial"/>
                <a:cs typeface="Arial"/>
              </a:rPr>
              <a:t>317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79388" y="44450"/>
            <a:ext cx="878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2200" b="1" dirty="0" smtClean="0">
                <a:solidFill>
                  <a:srgbClr val="000000"/>
                </a:solidFill>
              </a:rPr>
              <a:t>GHS – </a:t>
            </a:r>
            <a:r>
              <a:rPr lang="de-DE" altLang="en-US" sz="2200" b="1" dirty="0" err="1" smtClean="0">
                <a:solidFill>
                  <a:srgbClr val="000000"/>
                </a:solidFill>
              </a:rPr>
              <a:t>Simplified</a:t>
            </a:r>
            <a:r>
              <a:rPr lang="de-DE" altLang="en-US" sz="2200" b="1" dirty="0" smtClean="0">
                <a:solidFill>
                  <a:srgbClr val="000000"/>
                </a:solidFill>
              </a:rPr>
              <a:t> </a:t>
            </a:r>
            <a:r>
              <a:rPr lang="de-DE" altLang="en-US" sz="2200" b="1" dirty="0" err="1" smtClean="0">
                <a:solidFill>
                  <a:srgbClr val="000000"/>
                </a:solidFill>
              </a:rPr>
              <a:t>labeling</a:t>
            </a:r>
            <a:r>
              <a:rPr lang="de-DE" altLang="en-US" sz="2200" b="1" dirty="0" smtClean="0">
                <a:solidFill>
                  <a:srgbClr val="000000"/>
                </a:solidFill>
              </a:rPr>
              <a:t> in </a:t>
            </a:r>
            <a:r>
              <a:rPr lang="de-DE" altLang="en-US" sz="2200" b="1" dirty="0" err="1" smtClean="0">
                <a:solidFill>
                  <a:srgbClr val="000000"/>
                </a:solidFill>
              </a:rPr>
              <a:t>laboratories</a:t>
            </a:r>
            <a:endParaRPr lang="de-DE" altLang="en-US" sz="2200" b="1" dirty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3032" y="28120"/>
            <a:ext cx="878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00"/>
                </a:solidFill>
              </a:rPr>
              <a:t>GHS – Simplified labeling in laboratories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96693" y="3133920"/>
            <a:ext cx="13276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Untested</a:t>
            </a:r>
          </a:p>
          <a:p>
            <a:pPr algn="ctr"/>
            <a:r>
              <a:rPr lang="en-US" sz="1600" dirty="0" smtClean="0"/>
              <a:t>research</a:t>
            </a:r>
          </a:p>
          <a:p>
            <a:pPr algn="ctr"/>
            <a:r>
              <a:rPr lang="en-US" sz="1600" dirty="0" smtClean="0"/>
              <a:t> substance</a:t>
            </a:r>
            <a:endParaRPr lang="en-US" sz="1600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33105" r="45401" b="18592"/>
          <a:stretch/>
        </p:blipFill>
        <p:spPr bwMode="auto">
          <a:xfrm>
            <a:off x="2123728" y="1052736"/>
            <a:ext cx="5725106" cy="45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79388" y="44450"/>
            <a:ext cx="8424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00"/>
                </a:solidFill>
              </a:rPr>
              <a:t>Questions?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230867" y="692696"/>
            <a:ext cx="7985125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68"/>
          <p:cNvGrpSpPr>
            <a:grpSpLocks/>
          </p:cNvGrpSpPr>
          <p:nvPr/>
        </p:nvGrpSpPr>
        <p:grpSpPr bwMode="auto">
          <a:xfrm>
            <a:off x="230867" y="2278063"/>
            <a:ext cx="3384550" cy="2881312"/>
            <a:chOff x="158" y="1298"/>
            <a:chExt cx="2132" cy="1815"/>
          </a:xfrm>
        </p:grpSpPr>
        <p:sp>
          <p:nvSpPr>
            <p:cNvPr id="29" name="Rectangle 69"/>
            <p:cNvSpPr>
              <a:spLocks noChangeArrowheads="1"/>
            </p:cNvSpPr>
            <p:nvPr/>
          </p:nvSpPr>
          <p:spPr bwMode="auto">
            <a:xfrm>
              <a:off x="158" y="1298"/>
              <a:ext cx="2132" cy="181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70"/>
            <p:cNvSpPr txBox="1">
              <a:spLocks noChangeArrowheads="1"/>
            </p:cNvSpPr>
            <p:nvPr/>
          </p:nvSpPr>
          <p:spPr bwMode="auto">
            <a:xfrm>
              <a:off x="159" y="1298"/>
              <a:ext cx="1919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altLang="en-US" sz="2000" dirty="0"/>
                <a:t> Explosive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altLang="en-US" sz="2000" dirty="0"/>
                <a:t> Oxidizing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altLang="en-US" sz="2000" dirty="0"/>
                <a:t> Flammable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altLang="en-US" sz="2000" dirty="0"/>
                <a:t> Very toxic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altLang="en-US" sz="2000" dirty="0"/>
                <a:t> Toxic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altLang="en-US" sz="2000" dirty="0"/>
                <a:t> Corrosive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altLang="en-US" sz="2000" dirty="0"/>
                <a:t> Sensitizing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altLang="en-US" sz="2000" dirty="0"/>
                <a:t> Carcinogenic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altLang="en-US" sz="2000" dirty="0"/>
                <a:t> Toxic for reproduction</a:t>
              </a:r>
            </a:p>
          </p:txBody>
        </p:sp>
      </p:grpSp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3710894" y="2278063"/>
            <a:ext cx="4168775" cy="100806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73"/>
          <p:cNvSpPr txBox="1">
            <a:spLocks noChangeArrowheads="1"/>
          </p:cNvSpPr>
          <p:nvPr/>
        </p:nvSpPr>
        <p:spPr bwMode="auto">
          <a:xfrm>
            <a:off x="3792538" y="2278063"/>
            <a:ext cx="42442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/>
              <a:t> Mutagenic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/>
              <a:t> Dangerous for the environment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/>
              <a:t> Compressed gases</a:t>
            </a: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260350" y="779395"/>
            <a:ext cx="79216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Hazardous </a:t>
            </a:r>
            <a:r>
              <a:rPr lang="en-US" altLang="en-US" sz="2000" dirty="0"/>
              <a:t>substances are substances or preparations that </a:t>
            </a:r>
            <a:r>
              <a:rPr lang="en-US" altLang="en-US" sz="2000" dirty="0" smtClean="0"/>
              <a:t>have</a:t>
            </a:r>
            <a:br>
              <a:rPr lang="en-US" altLang="en-US" sz="2000" dirty="0" smtClean="0"/>
            </a:br>
            <a:r>
              <a:rPr lang="en-US" altLang="en-US" sz="2000" dirty="0" smtClean="0"/>
              <a:t>one or more hazardous characteristics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In total there are 29 hazard classes, among others:</a:t>
            </a:r>
            <a:endParaRPr lang="en-US" altLang="en-US" sz="2000" dirty="0"/>
          </a:p>
        </p:txBody>
      </p:sp>
      <p:sp>
        <p:nvSpPr>
          <p:cNvPr id="34" name="Rechteck 33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6200" y="44450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altLang="en-US" sz="2400" b="1" dirty="0" smtClean="0"/>
              <a:t>Definition – hazardous substances</a:t>
            </a:r>
            <a:endParaRPr lang="en-US" altLang="en-US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50" y="5104331"/>
            <a:ext cx="1114504" cy="111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70" y="3630114"/>
            <a:ext cx="1114168" cy="111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86" y="2286227"/>
            <a:ext cx="1114504" cy="111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63" y="5104331"/>
            <a:ext cx="1114169" cy="111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77" y="5104331"/>
            <a:ext cx="1114168" cy="111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02" y="3630114"/>
            <a:ext cx="1114168" cy="111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77" y="3630114"/>
            <a:ext cx="1114168" cy="111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46" y="3630114"/>
            <a:ext cx="1115155" cy="111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71" y="5104331"/>
            <a:ext cx="1114168" cy="111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5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205413" y="13716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/>
              <a:t> </a:t>
            </a:r>
            <a:endParaRPr lang="en-GB" altLang="en-US" sz="2000"/>
          </a:p>
        </p:txBody>
      </p:sp>
      <p:sp>
        <p:nvSpPr>
          <p:cNvPr id="36" name="Rectangle 121"/>
          <p:cNvSpPr>
            <a:spLocks noChangeArrowheads="1"/>
          </p:cNvSpPr>
          <p:nvPr/>
        </p:nvSpPr>
        <p:spPr bwMode="auto">
          <a:xfrm>
            <a:off x="250825" y="836613"/>
            <a:ext cx="7058025" cy="5210166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1125538"/>
            <a:ext cx="147161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182813"/>
            <a:ext cx="13954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126"/>
          <p:cNvSpPr>
            <a:spLocks noChangeArrowheads="1"/>
          </p:cNvSpPr>
          <p:nvPr/>
        </p:nvSpPr>
        <p:spPr bwMode="auto">
          <a:xfrm>
            <a:off x="409749" y="906910"/>
            <a:ext cx="666563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Possibilities of substitution according </a:t>
            </a:r>
            <a:br>
              <a:rPr lang="en-US" altLang="en-US" sz="2000" dirty="0" smtClean="0"/>
            </a:br>
            <a:r>
              <a:rPr lang="de-DE" sz="2000" dirty="0" err="1" smtClean="0"/>
              <a:t>GefstoffV</a:t>
            </a:r>
            <a:r>
              <a:rPr lang="de-DE" sz="2000" dirty="0" smtClean="0"/>
              <a:t> </a:t>
            </a:r>
            <a:r>
              <a:rPr lang="de-DE" sz="2000" dirty="0"/>
              <a:t>§6 </a:t>
            </a:r>
            <a:r>
              <a:rPr lang="de-DE" sz="2000" dirty="0" err="1"/>
              <a:t>paragraph</a:t>
            </a:r>
            <a:r>
              <a:rPr lang="de-DE" sz="2000" dirty="0"/>
              <a:t> 1 </a:t>
            </a:r>
            <a:r>
              <a:rPr lang="de-DE" sz="2000" dirty="0" err="1"/>
              <a:t>sentence</a:t>
            </a:r>
            <a:r>
              <a:rPr lang="de-DE" sz="2000" dirty="0"/>
              <a:t> 2 </a:t>
            </a:r>
            <a:r>
              <a:rPr lang="de-DE" sz="2000" dirty="0" err="1"/>
              <a:t>number</a:t>
            </a:r>
            <a:r>
              <a:rPr lang="de-DE" sz="2000" dirty="0"/>
              <a:t> 4, </a:t>
            </a:r>
            <a:r>
              <a:rPr lang="de-DE" sz="2000" dirty="0" err="1"/>
              <a:t>GefstoffV</a:t>
            </a:r>
            <a:r>
              <a:rPr lang="de-DE" sz="2000" dirty="0"/>
              <a:t> §7 </a:t>
            </a:r>
            <a:r>
              <a:rPr lang="de-DE" sz="2000" dirty="0" err="1" smtClean="0"/>
              <a:t>paragraph</a:t>
            </a:r>
            <a:r>
              <a:rPr lang="de-DE" sz="2000" dirty="0" smtClean="0"/>
              <a:t> 3</a:t>
            </a:r>
            <a:r>
              <a:rPr lang="de-DE" sz="2000" dirty="0"/>
              <a:t>, TRGS 600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n-US" sz="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Inform yourself before handling hazardous substances</a:t>
            </a:r>
            <a:br>
              <a:rPr lang="en-US" altLang="en-US" sz="2000" dirty="0" smtClean="0"/>
            </a:br>
            <a:r>
              <a:rPr lang="en-US" altLang="en-US" sz="2000" dirty="0" smtClean="0"/>
              <a:t>about: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risks, dangers,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protective measures,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proper disposal and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behavior in emergency situations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Development of gases, vapors etc. has to be avoided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n-US" sz="800" dirty="0" smtClean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Contact with hazardous substances has to be avoided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 sz="800" dirty="0" smtClean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Use suitable personal protective equipment</a:t>
            </a:r>
            <a:endParaRPr lang="en-US" altLang="en-US" sz="2000" dirty="0"/>
          </a:p>
        </p:txBody>
      </p:sp>
      <p:sp>
        <p:nvSpPr>
          <p:cNvPr id="41" name="Rechteck 40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6200" y="44450"/>
            <a:ext cx="8991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en-US" sz="2200" b="1" dirty="0"/>
              <a:t>General procedures for handling of hazardous substances</a:t>
            </a:r>
          </a:p>
        </p:txBody>
      </p:sp>
    </p:spTree>
    <p:extLst>
      <p:ext uri="{BB962C8B-B14F-4D97-AF65-F5344CB8AC3E}">
        <p14:creationId xmlns:p14="http://schemas.microsoft.com/office/powerpoint/2010/main" val="25957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7163" y="698500"/>
            <a:ext cx="8713787" cy="51784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6200" y="44450"/>
            <a:ext cx="899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en-US" sz="2200" b="1" dirty="0"/>
              <a:t>Hygienic measures for handling of hazardous substances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19" y="1293678"/>
            <a:ext cx="886154" cy="8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66738" y="771525"/>
            <a:ext cx="8154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/>
              <a:t>Foodstuffs, drinks and tobacco must be stored separately from hazardous substances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6738" y="1527175"/>
            <a:ext cx="6067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The consumption of food and beverages in chemical</a:t>
            </a:r>
          </a:p>
          <a:p>
            <a:pPr eaLnBrk="0" hangingPunct="0"/>
            <a:r>
              <a:rPr lang="en-US" altLang="en-US" sz="2000"/>
              <a:t>laboratories is prohibited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66738" y="2284413"/>
            <a:ext cx="757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After work and before breaks hands should be washed thoroughly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66738" y="2736850"/>
            <a:ext cx="8081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Lab coats must be cleaned regularly and must be exchanged for clean</a:t>
            </a:r>
          </a:p>
          <a:p>
            <a:pPr eaLnBrk="0" hangingPunct="0"/>
            <a:r>
              <a:rPr lang="en-US" altLang="en-US" sz="2000"/>
              <a:t>ones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33350" y="771525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de-DE" altLang="en-US" sz="2000" dirty="0">
                <a:solidFill>
                  <a:srgbClr val="EAEAEA"/>
                </a:solidFill>
              </a:rPr>
              <a:t>!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33350" y="1536700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de-DE" altLang="en-US" sz="2000">
                <a:solidFill>
                  <a:srgbClr val="EAEAEA"/>
                </a:solidFill>
              </a:rPr>
              <a:t>!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33350" y="2293938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de-DE" altLang="en-US" sz="2000">
                <a:solidFill>
                  <a:srgbClr val="EAEAEA"/>
                </a:solidFill>
              </a:rPr>
              <a:t>!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33350" y="2752725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de-DE" altLang="en-US" sz="2000">
                <a:solidFill>
                  <a:srgbClr val="EAEAEA"/>
                </a:solidFill>
              </a:rPr>
              <a:t>!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66738" y="3492500"/>
            <a:ext cx="5529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dirty="0" smtClean="0"/>
              <a:t>Don’t store liquid </a:t>
            </a:r>
            <a:r>
              <a:rPr lang="en-US" altLang="en-US" sz="2000" dirty="0"/>
              <a:t>hazardous substances </a:t>
            </a:r>
            <a:r>
              <a:rPr lang="en-US" altLang="en-US" sz="2000" dirty="0" smtClean="0"/>
              <a:t>in  </a:t>
            </a:r>
            <a:r>
              <a:rPr lang="en-US" altLang="en-US" sz="2000" dirty="0"/>
              <a:t>beverage bottles</a:t>
            </a:r>
            <a:endParaRPr lang="de-DE" altLang="en-US" sz="2000" dirty="0"/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33350" y="3514725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de-DE" altLang="en-US" sz="2000">
                <a:solidFill>
                  <a:srgbClr val="EAEAEA"/>
                </a:solidFill>
              </a:rPr>
              <a:t>!</a:t>
            </a: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566738" y="4249738"/>
            <a:ext cx="8475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Remove splashes of hazardous substances on the skin</a:t>
            </a:r>
          </a:p>
          <a:p>
            <a:r>
              <a:rPr lang="en-US" altLang="en-US" sz="2000"/>
              <a:t>immediately</a:t>
            </a: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133350" y="4260850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de-DE" altLang="en-US" sz="2000">
                <a:solidFill>
                  <a:srgbClr val="EAEAEA"/>
                </a:solidFill>
              </a:rPr>
              <a:t>!</a:t>
            </a: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558800" y="5006975"/>
            <a:ext cx="6624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Remove contaminations on lab desks or on equipments immediately with appropriate cleaning agents !!!!</a:t>
            </a: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133350" y="5000625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de-DE" altLang="en-US" sz="2000">
                <a:solidFill>
                  <a:srgbClr val="EAEAEA"/>
                </a:solidFill>
              </a:rPr>
              <a:t>!</a:t>
            </a:r>
          </a:p>
        </p:txBody>
      </p:sp>
      <p:pic>
        <p:nvPicPr>
          <p:cNvPr id="29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19" y="3149600"/>
            <a:ext cx="7667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652963"/>
            <a:ext cx="9572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28" y="4297363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6200" y="4445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en-US" sz="2000" b="1" dirty="0" smtClean="0"/>
              <a:t>Personal Protective Equipment for </a:t>
            </a:r>
            <a:r>
              <a:rPr lang="en-US" altLang="en-US" sz="2000" b="1" dirty="0"/>
              <a:t>handling of hazardous substances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72824" y="1052513"/>
            <a:ext cx="8569325" cy="504078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97102" y="4229100"/>
            <a:ext cx="829689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8925" indent="-288925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en-US" sz="2000" dirty="0"/>
              <a:t>Use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safety gloves, if activities might lead to mechanical skin irritations (e.g. activities with fibers, mineral wool by oven building etc.)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13429" y="1366838"/>
            <a:ext cx="635735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8925" indent="-288925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en-US" sz="2000" dirty="0"/>
              <a:t>Use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eye and face protection, with:</a:t>
            </a:r>
            <a:br>
              <a:rPr lang="en-US" altLang="en-US" sz="2000" dirty="0"/>
            </a:br>
            <a:r>
              <a:rPr lang="en-US" altLang="en-US" sz="2000" dirty="0"/>
              <a:t>• defined hazardous substances (e.g. </a:t>
            </a:r>
            <a:r>
              <a:rPr lang="en-US" altLang="en-US" sz="2000" dirty="0" smtClean="0"/>
              <a:t>acids, solvents)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• working over head</a:t>
            </a:r>
            <a:br>
              <a:rPr lang="en-US" altLang="en-US" sz="2000" dirty="0"/>
            </a:br>
            <a:r>
              <a:rPr lang="en-US" altLang="en-US" sz="2000" dirty="0"/>
              <a:t>• Activities with high formation of dust </a:t>
            </a:r>
            <a:br>
              <a:rPr lang="en-US" altLang="en-US" sz="2000" dirty="0"/>
            </a:br>
            <a:r>
              <a:rPr lang="en-US" altLang="en-US" sz="2000" dirty="0"/>
              <a:t>• Activities with danger of splashing </a:t>
            </a:r>
            <a:br>
              <a:rPr lang="en-US" altLang="en-US" sz="2000" dirty="0"/>
            </a:br>
            <a:r>
              <a:rPr lang="en-US" altLang="en-US" sz="2000" dirty="0" smtClean="0"/>
              <a:t>  (</a:t>
            </a:r>
            <a:r>
              <a:rPr lang="en-US" altLang="en-US" sz="2000" dirty="0"/>
              <a:t>Eye bath must be available)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397102" y="3406775"/>
            <a:ext cx="80910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8925" indent="-288925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en-US" sz="2000" dirty="0"/>
              <a:t>Use appropriate safety gloves, while working with hazardous substances, especially with acids/</a:t>
            </a:r>
            <a:r>
              <a:rPr lang="en-US" altLang="en-US" sz="2000" dirty="0" err="1"/>
              <a:t>lyes</a:t>
            </a:r>
            <a:r>
              <a:rPr lang="en-US" altLang="en-US" sz="2000" dirty="0"/>
              <a:t> or solvents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80" y="1379963"/>
            <a:ext cx="921767" cy="92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90" y="1379963"/>
            <a:ext cx="921767" cy="92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29" y="2364293"/>
            <a:ext cx="855154" cy="85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47" y="3345620"/>
            <a:ext cx="921767" cy="92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97102" y="4982254"/>
            <a:ext cx="8296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8925" indent="-288925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en-US" sz="2000" dirty="0"/>
              <a:t>Use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foot protection when carrying heavy parts</a:t>
            </a:r>
            <a:endParaRPr lang="en-US" altLang="en-US" sz="2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53479"/>
            <a:ext cx="910203" cy="91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144689" y="828449"/>
            <a:ext cx="6769447" cy="46167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81115" y="1087211"/>
            <a:ext cx="688295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/>
              <a:t>Basic requirement for safe handling of </a:t>
            </a:r>
            <a:r>
              <a:rPr lang="en-US" altLang="en-US" sz="2000" dirty="0" smtClean="0"/>
              <a:t>hazardous</a:t>
            </a:r>
            <a:br>
              <a:rPr lang="en-US" altLang="en-US" sz="2000" dirty="0" smtClean="0"/>
            </a:br>
            <a:r>
              <a:rPr lang="en-US" altLang="en-US" sz="2000" dirty="0" smtClean="0"/>
              <a:t>substances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Order and cleanliness in the lab must be observed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Waste materials must be disposed of immediately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Danger by spilled hazardous substances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Clean work area only with appropriate cleaning aids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Use of appropriate binding agents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Avoid to raise dust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Store hazardous substances only in designated rooms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Safety cabinet</a:t>
            </a:r>
            <a:endParaRPr lang="en-US" altLang="en-US" sz="2000" dirty="0"/>
          </a:p>
        </p:txBody>
      </p:sp>
      <p:pic>
        <p:nvPicPr>
          <p:cNvPr id="13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53" y="1095375"/>
            <a:ext cx="133191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4" y="2579687"/>
            <a:ext cx="11366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6200" y="44450"/>
            <a:ext cx="899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en-US" sz="2200" b="1" dirty="0"/>
              <a:t>Order and cleanliness in the laboratory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6" r="3645"/>
          <a:stretch/>
        </p:blipFill>
        <p:spPr>
          <a:xfrm>
            <a:off x="7138055" y="4509120"/>
            <a:ext cx="1796144" cy="16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6200" y="44450"/>
            <a:ext cx="899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en-US" sz="2200" b="1" dirty="0"/>
              <a:t>Order and cleanliness in the laboratory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869556" cy="290289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7"/>
          <a:stretch/>
        </p:blipFill>
        <p:spPr>
          <a:xfrm>
            <a:off x="4394164" y="631135"/>
            <a:ext cx="4415380" cy="28924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"/>
          <a:stretch/>
        </p:blipFill>
        <p:spPr>
          <a:xfrm>
            <a:off x="395536" y="3645024"/>
            <a:ext cx="3869556" cy="27399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4"/>
          <a:stretch/>
        </p:blipFill>
        <p:spPr>
          <a:xfrm>
            <a:off x="4394164" y="3625187"/>
            <a:ext cx="4415380" cy="275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6" y="671144"/>
            <a:ext cx="71691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1" y="1252992"/>
            <a:ext cx="71691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1" y="5849484"/>
            <a:ext cx="7435316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137591" y="2976212"/>
            <a:ext cx="74353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79388" y="44450"/>
            <a:ext cx="878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00"/>
                </a:solidFill>
              </a:rPr>
              <a:t>Possibilities of substituting Methanol by Ethanol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7552" y="1234346"/>
            <a:ext cx="593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Check if it is possible to replace Methanol by Ethanol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40330"/>
              </p:ext>
            </p:extLst>
          </p:nvPr>
        </p:nvGraphicFramePr>
        <p:xfrm>
          <a:off x="115668" y="3768300"/>
          <a:ext cx="8928992" cy="197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584176"/>
                <a:gridCol w="1584176"/>
                <a:gridCol w="1584176"/>
                <a:gridCol w="1585849"/>
                <a:gridCol w="1582503"/>
              </a:tblGrid>
              <a:tr h="1152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err="1" smtClean="0">
                          <a:solidFill>
                            <a:schemeClr val="tx1"/>
                          </a:solidFill>
                        </a:rPr>
                        <a:t>Naturlatex</a:t>
                      </a:r>
                      <a:endParaRPr lang="en-US" sz="15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Conform+</a:t>
                      </a: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Break through time</a:t>
                      </a: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[min]</a:t>
                      </a:r>
                      <a:endParaRPr lang="en-US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err="1" smtClean="0">
                          <a:solidFill>
                            <a:schemeClr val="tx1"/>
                          </a:solidFill>
                        </a:rPr>
                        <a:t>Nitril</a:t>
                      </a:r>
                      <a:endParaRPr lang="en-US" sz="15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noProof="0" dirty="0" err="1" smtClean="0">
                          <a:solidFill>
                            <a:schemeClr val="tx1"/>
                          </a:solidFill>
                        </a:rPr>
                        <a:t>Touch‘n</a:t>
                      </a:r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‘ Tuff</a:t>
                      </a: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Break</a:t>
                      </a:r>
                      <a:r>
                        <a:rPr lang="en-US" sz="1500" baseline="0" noProof="0" dirty="0" smtClean="0">
                          <a:solidFill>
                            <a:schemeClr val="tx1"/>
                          </a:solidFill>
                        </a:rPr>
                        <a:t> through time</a:t>
                      </a:r>
                      <a:endParaRPr lang="en-US" sz="15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[min]</a:t>
                      </a:r>
                      <a:endParaRPr lang="en-US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err="1" smtClean="0">
                          <a:solidFill>
                            <a:schemeClr val="tx1"/>
                          </a:solidFill>
                        </a:rPr>
                        <a:t>Nitril</a:t>
                      </a:r>
                      <a:endParaRPr lang="en-US" sz="15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Sol-Vex</a:t>
                      </a: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Break through</a:t>
                      </a:r>
                      <a:r>
                        <a:rPr lang="en-US" sz="1500" baseline="0" noProof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n-US" sz="15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[min]</a:t>
                      </a:r>
                      <a:endParaRPr lang="en-US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err="1" smtClean="0">
                          <a:solidFill>
                            <a:schemeClr val="tx1"/>
                          </a:solidFill>
                        </a:rPr>
                        <a:t>Neopren</a:t>
                      </a:r>
                      <a:endParaRPr lang="en-US" sz="15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noProof="0" dirty="0" err="1" smtClean="0">
                          <a:solidFill>
                            <a:schemeClr val="tx1"/>
                          </a:solidFill>
                        </a:rPr>
                        <a:t>DermaShield</a:t>
                      </a:r>
                      <a:endParaRPr lang="en-US" sz="15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Break through time</a:t>
                      </a: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[min]</a:t>
                      </a:r>
                      <a:endParaRPr lang="en-US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  <a:p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Barrier</a:t>
                      </a:r>
                    </a:p>
                    <a:p>
                      <a:r>
                        <a:rPr lang="de-DE" sz="1500" dirty="0" smtClean="0">
                          <a:solidFill>
                            <a:schemeClr val="tx1"/>
                          </a:solidFill>
                        </a:rPr>
                        <a:t>Break </a:t>
                      </a:r>
                      <a:r>
                        <a:rPr lang="en-US" sz="1500" noProof="0" dirty="0" smtClean="0">
                          <a:solidFill>
                            <a:schemeClr val="tx1"/>
                          </a:solidFill>
                        </a:rPr>
                        <a:t>through</a:t>
                      </a:r>
                      <a:r>
                        <a:rPr lang="de-DE" sz="150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</a:p>
                    <a:p>
                      <a:r>
                        <a:rPr lang="de-DE" sz="1500" dirty="0" smtClean="0">
                          <a:solidFill>
                            <a:schemeClr val="tx1"/>
                          </a:solidFill>
                        </a:rPr>
                        <a:t>[min]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b="0" dirty="0" smtClean="0"/>
                        <a:t>Methanol</a:t>
                      </a:r>
                      <a:endParaRPr lang="en-US" sz="1500" b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&lt; 10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&gt; 480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b="0" dirty="0" smtClean="0"/>
                        <a:t>Ethanol</a:t>
                      </a:r>
                      <a:endParaRPr lang="en-US" sz="1500" b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&lt; 10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240-480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30-60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tx1"/>
                          </a:solidFill>
                        </a:rPr>
                        <a:t>&gt; 480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08851" y="671144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cleaning equipment with Methanol or Ethanol</a:t>
            </a:r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4784224" y="2010392"/>
            <a:ext cx="4073915" cy="742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137591" y="1993557"/>
            <a:ext cx="4073915" cy="742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feld 29"/>
          <p:cNvSpPr txBox="1"/>
          <p:nvPr/>
        </p:nvSpPr>
        <p:spPr>
          <a:xfrm>
            <a:off x="147236" y="2089609"/>
            <a:ext cx="3953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Vapor pressure 130,3 </a:t>
            </a:r>
            <a:r>
              <a:rPr lang="en-US" dirty="0" err="1" smtClean="0"/>
              <a:t>hPa</a:t>
            </a:r>
            <a:r>
              <a:rPr lang="en-US" dirty="0" smtClean="0"/>
              <a:t> at 20,0 °C</a:t>
            </a:r>
          </a:p>
          <a:p>
            <a:pPr algn="ctr"/>
            <a:r>
              <a:rPr lang="de-DE" dirty="0" smtClean="0"/>
              <a:t>(Methanol)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4788180" y="2089609"/>
            <a:ext cx="3825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Vapor pressure </a:t>
            </a:r>
            <a:r>
              <a:rPr lang="da-DK" dirty="0"/>
              <a:t>59,5 hPa at 20,0 °</a:t>
            </a:r>
            <a:r>
              <a:rPr lang="da-DK" dirty="0" smtClean="0"/>
              <a:t>C</a:t>
            </a:r>
          </a:p>
          <a:p>
            <a:pPr algn="ctr"/>
            <a:r>
              <a:rPr lang="da-DK" dirty="0" smtClean="0"/>
              <a:t>(Ethanol)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87552" y="2976212"/>
            <a:ext cx="738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Methanol has a higher vapor pressure and will be easily breathed in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187552" y="5856532"/>
            <a:ext cx="676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Methanol penetrates glove material more rapidly than Ethanol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/>
          <p:cNvSpPr/>
          <p:nvPr/>
        </p:nvSpPr>
        <p:spPr>
          <a:xfrm>
            <a:off x="4812165" y="679845"/>
            <a:ext cx="4073915" cy="742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159267" y="679846"/>
            <a:ext cx="4073915" cy="742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4812167" y="3049598"/>
            <a:ext cx="4073915" cy="742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79388" y="3049598"/>
            <a:ext cx="4073915" cy="2614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85000"/>
                </a:srgbClr>
              </a:gs>
              <a:gs pos="99000">
                <a:srgbClr val="FFFFFF">
                  <a:lumMod val="9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FFFFFF"/>
                </a:solidFill>
                <a:latin typeface="Times New Roman"/>
                <a:cs typeface="+mn-cs"/>
              </a:rPr>
              <a:t>            </a:t>
            </a:r>
            <a:endParaRPr lang="en-US" kern="0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79388" y="44450"/>
            <a:ext cx="878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00"/>
                </a:solidFill>
              </a:rPr>
              <a:t>Hazards of Methanol compared with hazards of Ethanol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42988" y="6384925"/>
            <a:ext cx="7115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 smtClean="0">
                <a:cs typeface="Times New Roman" pitchFamily="18" charset="0"/>
              </a:rPr>
              <a:t>________________________________________________________________________________________________________________________</a:t>
            </a:r>
            <a:endParaRPr lang="en-US" altLang="en-US" sz="800" dirty="0">
              <a:cs typeface="Times New Roman" pitchFamily="18" charset="0"/>
            </a:endParaRPr>
          </a:p>
          <a:p>
            <a:pPr eaLnBrk="1" hangingPunct="1"/>
            <a:r>
              <a:rPr lang="en-US" altLang="en-US" sz="1200" b="1" dirty="0" smtClean="0">
                <a:cs typeface="Times New Roman" pitchFamily="18" charset="0"/>
              </a:rPr>
              <a:t>                        </a:t>
            </a:r>
            <a:r>
              <a:rPr lang="en-US" altLang="en-US" sz="1100" b="1" dirty="0" smtClean="0">
                <a:latin typeface="Times New Roman" pitchFamily="18" charset="0"/>
                <a:cs typeface="Times New Roman" pitchFamily="18" charset="0"/>
              </a:rPr>
              <a:t>Safety Specialists  FKF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: Michael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Bernhard </a:t>
            </a:r>
            <a:r>
              <a:rPr lang="en-US" altLang="en-US" sz="1100" dirty="0" err="1">
                <a:latin typeface="Times New Roman" pitchFamily="18" charset="0"/>
                <a:cs typeface="Times New Roman" pitchFamily="18" charset="0"/>
              </a:rPr>
              <a:t>Fenk</a:t>
            </a:r>
            <a:r>
              <a:rPr lang="en-US" altLang="en-US" sz="1100" dirty="0"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en-US" sz="1100" dirty="0" err="1" smtClean="0">
                <a:latin typeface="Times New Roman" pitchFamily="18" charset="0"/>
                <a:cs typeface="Times New Roman" pitchFamily="18" charset="0"/>
              </a:rPr>
              <a:t>Siemers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2988" y="78942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Methanol</a:t>
            </a:r>
            <a:endParaRPr lang="en-US" sz="28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6156176" y="789428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Ethanol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" y="1557337"/>
            <a:ext cx="1234827" cy="12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68" y="1557337"/>
            <a:ext cx="1234827" cy="12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05" y="1557337"/>
            <a:ext cx="1234827" cy="12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58" y="1557337"/>
            <a:ext cx="1231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79388" y="3049598"/>
            <a:ext cx="40832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H225 </a:t>
            </a:r>
            <a:endParaRPr lang="en-US" dirty="0" smtClean="0"/>
          </a:p>
          <a:p>
            <a:r>
              <a:rPr lang="en-US" dirty="0" smtClean="0"/>
              <a:t>Highly </a:t>
            </a:r>
            <a:r>
              <a:rPr lang="en-US" dirty="0"/>
              <a:t>flammable liquid and </a:t>
            </a:r>
            <a:r>
              <a:rPr lang="en-US" dirty="0" smtClean="0"/>
              <a:t>vapor.</a:t>
            </a:r>
          </a:p>
          <a:p>
            <a:endParaRPr lang="en-US" dirty="0"/>
          </a:p>
          <a:p>
            <a:r>
              <a:rPr lang="en-US" dirty="0"/>
              <a:t>H301 + H311 + </a:t>
            </a:r>
            <a:r>
              <a:rPr lang="en-US" dirty="0" smtClean="0"/>
              <a:t>H331</a:t>
            </a:r>
          </a:p>
          <a:p>
            <a:r>
              <a:rPr lang="en-US" dirty="0" smtClean="0"/>
              <a:t>Toxic </a:t>
            </a:r>
            <a:r>
              <a:rPr lang="en-US" dirty="0"/>
              <a:t>if swallowed, in contact with </a:t>
            </a:r>
            <a:r>
              <a:rPr lang="en-US" dirty="0" smtClean="0"/>
              <a:t>skin</a:t>
            </a:r>
          </a:p>
          <a:p>
            <a:r>
              <a:rPr lang="en-US" dirty="0" smtClean="0"/>
              <a:t>or </a:t>
            </a:r>
            <a:r>
              <a:rPr lang="en-US" dirty="0"/>
              <a:t>if </a:t>
            </a:r>
            <a:r>
              <a:rPr lang="en-US" dirty="0" smtClean="0"/>
              <a:t>inhaled</a:t>
            </a:r>
          </a:p>
          <a:p>
            <a:endParaRPr lang="en-US" dirty="0" smtClean="0"/>
          </a:p>
          <a:p>
            <a:r>
              <a:rPr lang="en-US" dirty="0" smtClean="0"/>
              <a:t>H370</a:t>
            </a:r>
          </a:p>
          <a:p>
            <a:r>
              <a:rPr lang="en-US" dirty="0" smtClean="0"/>
              <a:t>Causes </a:t>
            </a:r>
            <a:r>
              <a:rPr lang="en-US" dirty="0"/>
              <a:t>damage to organs.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812167" y="3049598"/>
            <a:ext cx="3698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H225 </a:t>
            </a:r>
            <a:endParaRPr lang="en-US" dirty="0" smtClean="0"/>
          </a:p>
          <a:p>
            <a:r>
              <a:rPr lang="en-US" dirty="0" smtClean="0"/>
              <a:t>Highly </a:t>
            </a:r>
            <a:r>
              <a:rPr lang="en-US" dirty="0"/>
              <a:t>flammable liquid and </a:t>
            </a:r>
            <a:r>
              <a:rPr lang="en-US" dirty="0" smtClean="0"/>
              <a:t>vapor.</a:t>
            </a:r>
            <a:endParaRPr lang="en-US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4499992" y="642471"/>
            <a:ext cx="42753" cy="55948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Bildschirmpräsentation (4:3)</PresentationFormat>
  <Paragraphs>213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MPI FKF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Michael Wied</dc:creator>
  <cp:lastModifiedBy>Sonja Balkema</cp:lastModifiedBy>
  <cp:revision>266</cp:revision>
  <dcterms:created xsi:type="dcterms:W3CDTF">2008-11-18T09:42:43Z</dcterms:created>
  <dcterms:modified xsi:type="dcterms:W3CDTF">2015-01-20T10:59:33Z</dcterms:modified>
</cp:coreProperties>
</file>